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FFFFFF"/>
        </a:solidFill>
        <a:effectLst/>
        <a:uFillTx/>
        <a:latin typeface="나눔고딕"/>
        <a:ea typeface="나눔고딕"/>
        <a:cs typeface="나눔고딕"/>
        <a:sym typeface="나눔고딕"/>
      </a:defRPr>
    </a:lvl1pPr>
    <a:lvl2pPr marL="0" marR="0" indent="4572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FFFFFF"/>
        </a:solidFill>
        <a:effectLst/>
        <a:uFillTx/>
        <a:latin typeface="나눔고딕"/>
        <a:ea typeface="나눔고딕"/>
        <a:cs typeface="나눔고딕"/>
        <a:sym typeface="나눔고딕"/>
      </a:defRPr>
    </a:lvl2pPr>
    <a:lvl3pPr marL="0" marR="0" indent="9144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FFFFFF"/>
        </a:solidFill>
        <a:effectLst/>
        <a:uFillTx/>
        <a:latin typeface="나눔고딕"/>
        <a:ea typeface="나눔고딕"/>
        <a:cs typeface="나눔고딕"/>
        <a:sym typeface="나눔고딕"/>
      </a:defRPr>
    </a:lvl3pPr>
    <a:lvl4pPr marL="0" marR="0" indent="13716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FFFFFF"/>
        </a:solidFill>
        <a:effectLst/>
        <a:uFillTx/>
        <a:latin typeface="나눔고딕"/>
        <a:ea typeface="나눔고딕"/>
        <a:cs typeface="나눔고딕"/>
        <a:sym typeface="나눔고딕"/>
      </a:defRPr>
    </a:lvl4pPr>
    <a:lvl5pPr marL="0" marR="0" indent="18288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FFFFFF"/>
        </a:solidFill>
        <a:effectLst/>
        <a:uFillTx/>
        <a:latin typeface="나눔고딕"/>
        <a:ea typeface="나눔고딕"/>
        <a:cs typeface="나눔고딕"/>
        <a:sym typeface="나눔고딕"/>
      </a:defRPr>
    </a:lvl5pPr>
    <a:lvl6pPr marL="0" marR="0" indent="22860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FFFFFF"/>
        </a:solidFill>
        <a:effectLst/>
        <a:uFillTx/>
        <a:latin typeface="나눔고딕"/>
        <a:ea typeface="나눔고딕"/>
        <a:cs typeface="나눔고딕"/>
        <a:sym typeface="나눔고딕"/>
      </a:defRPr>
    </a:lvl6pPr>
    <a:lvl7pPr marL="0" marR="0" indent="27432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FFFFFF"/>
        </a:solidFill>
        <a:effectLst/>
        <a:uFillTx/>
        <a:latin typeface="나눔고딕"/>
        <a:ea typeface="나눔고딕"/>
        <a:cs typeface="나눔고딕"/>
        <a:sym typeface="나눔고딕"/>
      </a:defRPr>
    </a:lvl7pPr>
    <a:lvl8pPr marL="0" marR="0" indent="32004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FFFFFF"/>
        </a:solidFill>
        <a:effectLst/>
        <a:uFillTx/>
        <a:latin typeface="나눔고딕"/>
        <a:ea typeface="나눔고딕"/>
        <a:cs typeface="나눔고딕"/>
        <a:sym typeface="나눔고딕"/>
      </a:defRPr>
    </a:lvl8pPr>
    <a:lvl9pPr marL="0" marR="0" indent="3657600" algn="l" defTabSz="2438338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0" strike="noStrike" sz="3500" u="none" kumimoji="0" normalizeH="0">
        <a:ln>
          <a:noFill/>
        </a:ln>
        <a:solidFill>
          <a:srgbClr val="FFFFFF"/>
        </a:solidFill>
        <a:effectLst/>
        <a:uFillTx/>
        <a:latin typeface="나눔고딕"/>
        <a:ea typeface="나눔고딕"/>
        <a:cs typeface="나눔고딕"/>
        <a:sym typeface="나눔고딕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10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10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의제 제목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109" name="의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의제 부제</a:t>
            </a:r>
          </a:p>
        </p:txBody>
      </p:sp>
      <p:sp>
        <p:nvSpPr>
          <p:cNvPr id="11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본문 첫 번째 줄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본문 첫 번째 줄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사실 정보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사실 정보</a:t>
            </a:r>
          </a:p>
        </p:txBody>
      </p:sp>
      <p:sp>
        <p:nvSpPr>
          <p:cNvPr id="12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속성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속성</a:t>
            </a:r>
          </a:p>
        </p:txBody>
      </p:sp>
      <p:sp>
        <p:nvSpPr>
          <p:cNvPr id="136" name="본문 첫 번째 줄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볶음밥과 삶은 계란을 넣은 샐러드 그릇과 젓가락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연어 어묵, 샐러드, 후무스가 든 그릇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파슬리 버터, 구운 헤이즐넛, 파르메산 치즈를 올린 파파르델레 파스타 그릇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볶음밥과 삶은 계란을 넣은 샐러드 그릇과 젓가락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아보카도와 라임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저자 및 날짜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저자 및 날짜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연어 어묵, 샐러드, 후무스가 든 그릇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61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파슬리 버터, 구운 헤이즐넛, 파르메산 치즈를 올린 파파르델레 파스타 그릇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작은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72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큰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82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섹션 제목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92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444500" marR="0" indent="-4445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500" u="none">
          <a:solidFill>
            <a:srgbClr val="FFFFFF"/>
          </a:solidFill>
          <a:uFillTx/>
          <a:latin typeface="나눔고딕"/>
          <a:ea typeface="나눔고딕"/>
          <a:cs typeface="나눔고딕"/>
          <a:sym typeface="나눔고딕"/>
        </a:defRPr>
      </a:lvl1pPr>
      <a:lvl2pPr marL="1054100" marR="0" indent="-4445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500" u="none">
          <a:solidFill>
            <a:srgbClr val="FFFFFF"/>
          </a:solidFill>
          <a:uFillTx/>
          <a:latin typeface="나눔고딕"/>
          <a:ea typeface="나눔고딕"/>
          <a:cs typeface="나눔고딕"/>
          <a:sym typeface="나눔고딕"/>
        </a:defRPr>
      </a:lvl2pPr>
      <a:lvl3pPr marL="1663700" marR="0" indent="-4445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500" u="none">
          <a:solidFill>
            <a:srgbClr val="FFFFFF"/>
          </a:solidFill>
          <a:uFillTx/>
          <a:latin typeface="나눔고딕"/>
          <a:ea typeface="나눔고딕"/>
          <a:cs typeface="나눔고딕"/>
          <a:sym typeface="나눔고딕"/>
        </a:defRPr>
      </a:lvl3pPr>
      <a:lvl4pPr marL="2273300" marR="0" indent="-4445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500" u="none">
          <a:solidFill>
            <a:srgbClr val="FFFFFF"/>
          </a:solidFill>
          <a:uFillTx/>
          <a:latin typeface="나눔고딕"/>
          <a:ea typeface="나눔고딕"/>
          <a:cs typeface="나눔고딕"/>
          <a:sym typeface="나눔고딕"/>
        </a:defRPr>
      </a:lvl4pPr>
      <a:lvl5pPr marL="2882900" marR="0" indent="-4445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500" u="none">
          <a:solidFill>
            <a:srgbClr val="FFFFFF"/>
          </a:solidFill>
          <a:uFillTx/>
          <a:latin typeface="나눔고딕"/>
          <a:ea typeface="나눔고딕"/>
          <a:cs typeface="나눔고딕"/>
          <a:sym typeface="나눔고딕"/>
        </a:defRPr>
      </a:lvl5pPr>
      <a:lvl6pPr marL="3492500" marR="0" indent="-4445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500" u="none">
          <a:solidFill>
            <a:srgbClr val="FFFFFF"/>
          </a:solidFill>
          <a:uFillTx/>
          <a:latin typeface="나눔고딕"/>
          <a:ea typeface="나눔고딕"/>
          <a:cs typeface="나눔고딕"/>
          <a:sym typeface="나눔고딕"/>
        </a:defRPr>
      </a:lvl6pPr>
      <a:lvl7pPr marL="4102100" marR="0" indent="-4445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500" u="none">
          <a:solidFill>
            <a:srgbClr val="FFFFFF"/>
          </a:solidFill>
          <a:uFillTx/>
          <a:latin typeface="나눔고딕"/>
          <a:ea typeface="나눔고딕"/>
          <a:cs typeface="나눔고딕"/>
          <a:sym typeface="나눔고딕"/>
        </a:defRPr>
      </a:lvl7pPr>
      <a:lvl8pPr marL="4711700" marR="0" indent="-4445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500" u="none">
          <a:solidFill>
            <a:srgbClr val="FFFFFF"/>
          </a:solidFill>
          <a:uFillTx/>
          <a:latin typeface="나눔고딕"/>
          <a:ea typeface="나눔고딕"/>
          <a:cs typeface="나눔고딕"/>
          <a:sym typeface="나눔고딕"/>
        </a:defRPr>
      </a:lvl8pPr>
      <a:lvl9pPr marL="5321300" marR="0" indent="-444500" algn="l" defTabSz="2438338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500" u="none">
          <a:solidFill>
            <a:srgbClr val="FFFFFF"/>
          </a:solidFill>
          <a:uFillTx/>
          <a:latin typeface="나눔고딕"/>
          <a:ea typeface="나눔고딕"/>
          <a:cs typeface="나눔고딕"/>
          <a:sym typeface="나눔고딕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5.jpeg"/><Relationship Id="rId5" Type="http://schemas.openxmlformats.org/officeDocument/2006/relationships/image" Target="../media/image26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6.jpeg"/><Relationship Id="rId4" Type="http://schemas.openxmlformats.org/officeDocument/2006/relationships/image" Target="../media/image30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5.png"/><Relationship Id="rId3" Type="http://schemas.openxmlformats.org/officeDocument/2006/relationships/image" Target="../media/image36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png"/><Relationship Id="rId3" Type="http://schemas.openxmlformats.org/officeDocument/2006/relationships/image" Target="../media/image38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mailto:lcy496530@gmail.com" TargetMode="External"/><Relationship Id="rId3" Type="http://schemas.openxmlformats.org/officeDocument/2006/relationships/hyperlink" Target="https://info.yeopeva.me/" TargetMode="External"/><Relationship Id="rId4" Type="http://schemas.openxmlformats.org/officeDocument/2006/relationships/image" Target="../media/image1.jpeg"/><Relationship Id="rId5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3.jpeg"/><Relationship Id="rId6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2023.12.08 / LEE CHANG YEOB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2023.12.08 / LEE CHANG YEOB</a:t>
            </a:r>
          </a:p>
        </p:txBody>
      </p:sp>
      <p:sp>
        <p:nvSpPr>
          <p:cNvPr id="172" name="Introduce My Self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Introduce My Self </a:t>
            </a:r>
          </a:p>
        </p:txBody>
      </p:sp>
      <p:sp>
        <p:nvSpPr>
          <p:cNvPr id="173" name="LEE CHANG YEOB / YeoPEVA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LEE CHANG YEOB / YeoPEVA</a:t>
            </a:r>
          </a:p>
        </p:txBody>
      </p:sp>
      <p:sp>
        <p:nvSpPr>
          <p:cNvPr id="174" name="슬라이드 번호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Experience mat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Experience matters</a:t>
            </a:r>
          </a:p>
        </p:txBody>
      </p:sp>
      <p:sp>
        <p:nvSpPr>
          <p:cNvPr id="238" name="Best of the Best / BoB 9th DFIR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Best of the Best / BoB 9th DFIR</a:t>
            </a:r>
          </a:p>
        </p:txBody>
      </p:sp>
      <p:sp>
        <p:nvSpPr>
          <p:cNvPr id="239" name="BoB 9th DFIR…"/>
          <p:cNvSpPr txBox="1"/>
          <p:nvPr/>
        </p:nvSpPr>
        <p:spPr>
          <a:xfrm>
            <a:off x="13293614" y="4644552"/>
            <a:ext cx="9935367" cy="558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BoB 9th DFIR</a:t>
            </a:r>
          </a:p>
          <a:p>
            <a:pPr lvl="1" marL="955322" indent="-345722">
              <a:buSzPct val="123000"/>
              <a:buChar char="-"/>
            </a:pPr>
            <a:r>
              <a:t>Completed the 9th Digital Forensics Track </a:t>
            </a:r>
          </a:p>
          <a:p>
            <a:pPr lvl="2" marL="1564922" indent="-345722">
              <a:buSzPct val="123000"/>
              <a:buChar char="-"/>
            </a:pPr>
            <a:r>
              <a:t>the Next Generation </a:t>
            </a:r>
          </a:p>
          <a:p>
            <a:pPr lvl="2" marL="1564922" indent="-345722">
              <a:buSzPct val="123000"/>
              <a:buChar char="-"/>
            </a:pPr>
            <a:r>
              <a:t>Security Leader Training Program.</a:t>
            </a:r>
          </a:p>
          <a:p>
            <a:pPr lvl="1" marL="955322" indent="-345722">
              <a:buSzPct val="123000"/>
              <a:buChar char="-"/>
            </a:pPr>
          </a:p>
          <a:p>
            <a:pPr lvl="1" marL="955322" indent="-345722">
              <a:buSzPct val="123000"/>
              <a:buChar char="-"/>
            </a:pPr>
            <a:r>
              <a:t>Through this program, </a:t>
            </a:r>
          </a:p>
          <a:p>
            <a:pPr lvl="2" marL="1564922" indent="-345722">
              <a:buSzPct val="123000"/>
              <a:buChar char="-"/>
            </a:pPr>
            <a:r>
              <a:t>various activities and learning related to </a:t>
            </a:r>
          </a:p>
          <a:p>
            <a:pPr lvl="2" marL="1564922" indent="-345722">
              <a:buSzPct val="123000"/>
              <a:buChar char="-"/>
            </a:pPr>
            <a:r>
              <a:t>Digital Forensics and Incident Response.</a:t>
            </a:r>
          </a:p>
        </p:txBody>
      </p:sp>
      <p:grpSp>
        <p:nvGrpSpPr>
          <p:cNvPr id="242" name="스크린샷 2023-12-11 오후 10.46.30.png"/>
          <p:cNvGrpSpPr/>
          <p:nvPr/>
        </p:nvGrpSpPr>
        <p:grpSpPr>
          <a:xfrm>
            <a:off x="643219" y="4215902"/>
            <a:ext cx="5992586" cy="4525902"/>
            <a:chOff x="0" y="0"/>
            <a:chExt cx="5992585" cy="4525900"/>
          </a:xfrm>
        </p:grpSpPr>
        <p:pic>
          <p:nvPicPr>
            <p:cNvPr id="241" name="스크린샷 2023-12-11 오후 10.46.30.png" descr="스크린샷 2023-12-11 오후 10.46.30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5738586" cy="4195701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40" name="스크린샷 2023-12-11 오후 10.46.30.png" descr="스크린샷 2023-12-11 오후 10.46.30.pn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992586" cy="4525901"/>
            </a:xfrm>
            <a:prstGeom prst="rect">
              <a:avLst/>
            </a:prstGeom>
            <a:effectLst/>
          </p:spPr>
        </p:pic>
      </p:grpSp>
      <p:grpSp>
        <p:nvGrpSpPr>
          <p:cNvPr id="245" name="스크린샷 2023-12-11 오후 10.46.40.png"/>
          <p:cNvGrpSpPr/>
          <p:nvPr/>
        </p:nvGrpSpPr>
        <p:grpSpPr>
          <a:xfrm>
            <a:off x="3240778" y="7938072"/>
            <a:ext cx="5329271" cy="5029201"/>
            <a:chOff x="0" y="0"/>
            <a:chExt cx="5329270" cy="5029200"/>
          </a:xfrm>
        </p:grpSpPr>
        <p:pic>
          <p:nvPicPr>
            <p:cNvPr id="244" name="스크린샷 2023-12-11 오후 10.46.40.png" descr="스크린샷 2023-12-11 오후 10.46.40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5075271" cy="46990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43" name="스크린샷 2023-12-11 오후 10.46.40.png" descr="스크린샷 2023-12-11 오후 10.46.40.png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5329271" cy="5029200"/>
            </a:xfrm>
            <a:prstGeom prst="rect">
              <a:avLst/>
            </a:prstGeom>
            <a:effectLst/>
          </p:spPr>
        </p:pic>
      </p:grpSp>
      <p:grpSp>
        <p:nvGrpSpPr>
          <p:cNvPr id="248" name="스크린샷 2023-12-11 오후 10.46.48.png"/>
          <p:cNvGrpSpPr/>
          <p:nvPr/>
        </p:nvGrpSpPr>
        <p:grpSpPr>
          <a:xfrm>
            <a:off x="7228928" y="4923952"/>
            <a:ext cx="5359401" cy="5029201"/>
            <a:chOff x="0" y="0"/>
            <a:chExt cx="5359400" cy="5029200"/>
          </a:xfrm>
        </p:grpSpPr>
        <p:pic>
          <p:nvPicPr>
            <p:cNvPr id="247" name="스크린샷 2023-12-11 오후 10.46.48.png" descr="스크린샷 2023-12-11 오후 10.46.48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127000" y="88900"/>
              <a:ext cx="5105400" cy="46990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46" name="스크린샷 2023-12-11 오후 10.46.48.png" descr="스크린샷 2023-12-11 오후 10.46.48.png"/>
            <p:cNvPicPr>
              <a:picLocks noChangeAspect="0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0"/>
              <a:ext cx="5359400" cy="5029200"/>
            </a:xfrm>
            <a:prstGeom prst="rect">
              <a:avLst/>
            </a:prstGeom>
            <a:effectLst/>
          </p:spPr>
        </p:pic>
      </p:grpSp>
      <p:sp>
        <p:nvSpPr>
          <p:cNvPr id="249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Experience mat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Experience matters</a:t>
            </a:r>
          </a:p>
        </p:txBody>
      </p:sp>
      <p:sp>
        <p:nvSpPr>
          <p:cNvPr id="252" name="ROKAF / Cyber Security Soldier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ROKAF / Cyber Security Soldier</a:t>
            </a:r>
          </a:p>
        </p:txBody>
      </p:sp>
      <p:sp>
        <p:nvSpPr>
          <p:cNvPr id="253" name="ROKAF / Cyber Security…"/>
          <p:cNvSpPr txBox="1"/>
          <p:nvPr/>
        </p:nvSpPr>
        <p:spPr>
          <a:xfrm>
            <a:off x="12548754" y="5938109"/>
            <a:ext cx="10433904" cy="487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ROKAF / Cyber Security</a:t>
            </a:r>
          </a:p>
          <a:p>
            <a:pPr lvl="1" marL="955322" indent="-345722">
              <a:buSzPct val="123000"/>
              <a:buChar char="-"/>
            </a:pPr>
            <a:r>
              <a:t>Within the Korean Air Force</a:t>
            </a:r>
          </a:p>
          <a:p>
            <a:pPr lvl="1" marL="955322" indent="-345722">
              <a:buSzPct val="123000"/>
              <a:buChar char="-"/>
            </a:pPr>
            <a:r>
              <a:t>responsible for managing </a:t>
            </a:r>
          </a:p>
          <a:p>
            <a:pPr lvl="1" marL="955322" indent="-345722">
              <a:buSzPct val="123000"/>
              <a:buChar char="-"/>
            </a:pPr>
            <a:r>
              <a:t>controlling information protection equipment</a:t>
            </a:r>
          </a:p>
          <a:p>
            <a:pPr lvl="1" marL="955322" indent="-345722">
              <a:buSzPct val="123000"/>
              <a:buChar char="-"/>
            </a:pPr>
            <a:r>
              <a:t>managing policies and blockages</a:t>
            </a:r>
          </a:p>
          <a:p>
            <a:pPr lvl="1" marL="955322" indent="-345722">
              <a:buSzPct val="123000"/>
              <a:buChar char="-"/>
            </a:pPr>
            <a:r>
              <a:t>and responding to training </a:t>
            </a:r>
          </a:p>
          <a:p>
            <a:pPr lvl="2" marL="1564922" indent="-345722">
              <a:buSzPct val="123000"/>
              <a:buChar char="-"/>
            </a:pPr>
            <a:r>
              <a:t>related to information protection.</a:t>
            </a:r>
          </a:p>
        </p:txBody>
      </p:sp>
      <p:pic>
        <p:nvPicPr>
          <p:cNvPr id="254" name="4d8c5e4b28eaeb1849deefb7018ed0ff.jpeg" descr="4d8c5e4b28eaeb1849deefb7018ed0ff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7876" y="4999081"/>
            <a:ext cx="9006477" cy="6754857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ortfoli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Portfolio</a:t>
            </a:r>
          </a:p>
        </p:txBody>
      </p:sp>
      <p:sp>
        <p:nvSpPr>
          <p:cNvPr id="258" name="What projects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projects </a:t>
            </a:r>
          </a:p>
          <a:p>
            <a:pPr/>
            <a:r>
              <a:t>have you done?</a:t>
            </a:r>
          </a:p>
        </p:txBody>
      </p:sp>
      <p:sp>
        <p:nvSpPr>
          <p:cNvPr id="259" name="슬라이드 번호"/>
          <p:cNvSpPr txBox="1"/>
          <p:nvPr>
            <p:ph type="sldNum" sz="quarter" idx="4294967295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ortfoli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Portfolio</a:t>
            </a:r>
          </a:p>
        </p:txBody>
      </p:sp>
      <p:sp>
        <p:nvSpPr>
          <p:cNvPr id="262" name="Prevention of secondhand transaction fraud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Prevention of secondhand transaction fraud</a:t>
            </a:r>
          </a:p>
        </p:txBody>
      </p:sp>
      <p:sp>
        <p:nvSpPr>
          <p:cNvPr id="263" name="Prevention of secondhand transaction fraud…"/>
          <p:cNvSpPr txBox="1"/>
          <p:nvPr/>
        </p:nvSpPr>
        <p:spPr>
          <a:xfrm>
            <a:off x="10896351" y="5092571"/>
            <a:ext cx="13265370" cy="487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Prevention of secondhand transaction fraud</a:t>
            </a:r>
          </a:p>
          <a:p>
            <a:pPr lvl="1" marL="955322" indent="-345722">
              <a:buSzPct val="123000"/>
              <a:buChar char="-"/>
            </a:pPr>
            <a:r>
              <a:t>Regarding the prevention of secondhand transaction fraud,</a:t>
            </a:r>
          </a:p>
          <a:p>
            <a:pPr lvl="1" marL="955322" indent="-345722">
              <a:buSzPct val="123000"/>
              <a:buChar char="-"/>
            </a:pPr>
            <a:r>
              <a:t>I participated as the </a:t>
            </a:r>
          </a:p>
          <a:p>
            <a:pPr lvl="2" marL="1564922" indent="-345722">
              <a:buSzPct val="123000"/>
              <a:buChar char="-"/>
            </a:pPr>
            <a:r>
              <a:t>backend and researcher of the project </a:t>
            </a:r>
          </a:p>
          <a:p>
            <a:pPr lvl="1" marL="955322" indent="-345722">
              <a:buSzPct val="123000"/>
              <a:buChar char="-"/>
            </a:pPr>
            <a:r>
              <a:t>that can detect the fraud and pattern of the </a:t>
            </a:r>
          </a:p>
          <a:p>
            <a:pPr lvl="2" marL="1564922" indent="-345722">
              <a:buSzPct val="123000"/>
              <a:buChar char="-"/>
            </a:pPr>
            <a:r>
              <a:t>secondhand transaction item by entering the URL </a:t>
            </a:r>
          </a:p>
          <a:p>
            <a:pPr lvl="2" marL="1564922" indent="-345722">
              <a:buSzPct val="123000"/>
              <a:buChar char="-"/>
            </a:pPr>
            <a:r>
              <a:t>of the secondhand transaction item into the platform.</a:t>
            </a:r>
          </a:p>
        </p:txBody>
      </p:sp>
      <p:grpSp>
        <p:nvGrpSpPr>
          <p:cNvPr id="266" name="스크린샷 2023-12-11 오후 10.18.34.png"/>
          <p:cNvGrpSpPr/>
          <p:nvPr/>
        </p:nvGrpSpPr>
        <p:grpSpPr>
          <a:xfrm>
            <a:off x="873805" y="4538971"/>
            <a:ext cx="9057036" cy="3408255"/>
            <a:chOff x="0" y="0"/>
            <a:chExt cx="9057034" cy="3408253"/>
          </a:xfrm>
        </p:grpSpPr>
        <p:pic>
          <p:nvPicPr>
            <p:cNvPr id="265" name="스크린샷 2023-12-11 오후 10.18.34.png" descr="스크린샷 2023-12-11 오후 10.18.34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8803035" cy="3078055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64" name="스크린샷 2023-12-11 오후 10.18.34.png" descr="스크린샷 2023-12-11 오후 10.18.34.pn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057035" cy="3408255"/>
            </a:xfrm>
            <a:prstGeom prst="rect">
              <a:avLst/>
            </a:prstGeom>
            <a:effectLst/>
          </p:spPr>
        </p:pic>
      </p:grpSp>
      <p:grpSp>
        <p:nvGrpSpPr>
          <p:cNvPr id="269" name="스크린샷 2023-12-11 오후 10.19.03.png"/>
          <p:cNvGrpSpPr/>
          <p:nvPr/>
        </p:nvGrpSpPr>
        <p:grpSpPr>
          <a:xfrm>
            <a:off x="156290" y="7836606"/>
            <a:ext cx="4195034" cy="4803657"/>
            <a:chOff x="0" y="0"/>
            <a:chExt cx="4195032" cy="4803656"/>
          </a:xfrm>
        </p:grpSpPr>
        <p:pic>
          <p:nvPicPr>
            <p:cNvPr id="268" name="스크린샷 2023-12-11 오후 10.19.03.png" descr="스크린샷 2023-12-11 오후 10.19.03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3941033" cy="447345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67" name="스크린샷 2023-12-11 오후 10.19.03.png" descr="스크린샷 2023-12-11 오후 10.19.03.png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4195033" cy="4803657"/>
            </a:xfrm>
            <a:prstGeom prst="rect">
              <a:avLst/>
            </a:prstGeom>
            <a:effectLst/>
          </p:spPr>
        </p:pic>
      </p:grpSp>
      <p:grpSp>
        <p:nvGrpSpPr>
          <p:cNvPr id="272" name="스크린샷 2023-12-11 오후 10.19.39.png"/>
          <p:cNvGrpSpPr/>
          <p:nvPr/>
        </p:nvGrpSpPr>
        <p:grpSpPr>
          <a:xfrm>
            <a:off x="2129785" y="8969927"/>
            <a:ext cx="7365604" cy="2874575"/>
            <a:chOff x="0" y="0"/>
            <a:chExt cx="7365603" cy="2874573"/>
          </a:xfrm>
        </p:grpSpPr>
        <p:pic>
          <p:nvPicPr>
            <p:cNvPr id="271" name="스크린샷 2023-12-11 오후 10.19.39.png" descr="스크린샷 2023-12-11 오후 10.19.39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127000" y="88900"/>
              <a:ext cx="7111604" cy="254437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70" name="스크린샷 2023-12-11 오후 10.19.39.png" descr="스크린샷 2023-12-11 오후 10.19.39.png"/>
            <p:cNvPicPr>
              <a:picLocks noChangeAspect="0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0"/>
              <a:ext cx="7365604" cy="2874574"/>
            </a:xfrm>
            <a:prstGeom prst="rect">
              <a:avLst/>
            </a:prstGeom>
            <a:effectLst/>
          </p:spPr>
        </p:pic>
      </p:grpSp>
      <p:sp>
        <p:nvSpPr>
          <p:cNvPr id="273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ortfoli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Portfolio</a:t>
            </a:r>
          </a:p>
        </p:txBody>
      </p:sp>
      <p:sp>
        <p:nvSpPr>
          <p:cNvPr id="276" name="Anti-root / Team Operati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Anti-root / Team Operation</a:t>
            </a:r>
          </a:p>
        </p:txBody>
      </p:sp>
      <p:sp>
        <p:nvSpPr>
          <p:cNvPr id="277" name="Anti-root…"/>
          <p:cNvSpPr txBox="1"/>
          <p:nvPr/>
        </p:nvSpPr>
        <p:spPr>
          <a:xfrm>
            <a:off x="14826037" y="5658709"/>
            <a:ext cx="8438798" cy="487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Anti-root</a:t>
            </a:r>
          </a:p>
          <a:p>
            <a:pPr lvl="1" marL="955322" indent="-345722">
              <a:buSzPct val="123000"/>
              <a:buChar char="-"/>
            </a:pPr>
            <a:r>
              <a:t>Establish Anti-root team </a:t>
            </a:r>
          </a:p>
          <a:p>
            <a:pPr lvl="1" marL="955322" indent="-345722">
              <a:buSzPct val="123000"/>
              <a:buChar char="-"/>
            </a:pPr>
            <a:r>
              <a:t>Team leader</a:t>
            </a:r>
          </a:p>
          <a:p>
            <a:pPr lvl="1" marL="955322" indent="-345722">
              <a:buSzPct val="123000"/>
              <a:buChar char="-"/>
            </a:pPr>
            <a:r>
              <a:t>in 2017 ~ 2023.02</a:t>
            </a:r>
          </a:p>
          <a:p>
            <a:pPr marL="345722" indent="-345722">
              <a:buSzPct val="123000"/>
              <a:buChar char="-"/>
            </a:pPr>
            <a:r>
              <a:t>Various information protection studies </a:t>
            </a:r>
          </a:p>
          <a:p>
            <a:pPr marL="345722" indent="-345722">
              <a:buSzPct val="123000"/>
              <a:buChar char="-"/>
            </a:pPr>
            <a:r>
              <a:t>regular online and offline seminars </a:t>
            </a:r>
          </a:p>
          <a:p>
            <a:pPr lvl="1" marL="955322" indent="-345722">
              <a:buSzPct val="123000"/>
              <a:buChar char="-"/>
            </a:pPr>
            <a:r>
              <a:t>were held in the Yeongnam area.</a:t>
            </a:r>
          </a:p>
        </p:txBody>
      </p:sp>
      <p:grpSp>
        <p:nvGrpSpPr>
          <p:cNvPr id="280" name="스크린샷 2023-12-11 오후 10.17.44.png"/>
          <p:cNvGrpSpPr/>
          <p:nvPr/>
        </p:nvGrpSpPr>
        <p:grpSpPr>
          <a:xfrm>
            <a:off x="4113228" y="3775655"/>
            <a:ext cx="9508298" cy="4965778"/>
            <a:chOff x="0" y="0"/>
            <a:chExt cx="9508297" cy="4965776"/>
          </a:xfrm>
        </p:grpSpPr>
        <p:pic>
          <p:nvPicPr>
            <p:cNvPr id="279" name="스크린샷 2023-12-11 오후 10.17.44.png" descr="스크린샷 2023-12-11 오후 10.17.44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9254298" cy="463557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78" name="스크린샷 2023-12-11 오후 10.17.44.png" descr="스크린샷 2023-12-11 오후 10.17.44.pn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508298" cy="4965777"/>
            </a:xfrm>
            <a:prstGeom prst="rect">
              <a:avLst/>
            </a:prstGeom>
            <a:effectLst/>
          </p:spPr>
        </p:pic>
      </p:grpSp>
      <p:grpSp>
        <p:nvGrpSpPr>
          <p:cNvPr id="283" name="329429204_727231022292113_1700468004425679523_n.jpg"/>
          <p:cNvGrpSpPr/>
          <p:nvPr/>
        </p:nvGrpSpPr>
        <p:grpSpPr>
          <a:xfrm>
            <a:off x="355804" y="7489660"/>
            <a:ext cx="7267824" cy="5589304"/>
            <a:chOff x="0" y="0"/>
            <a:chExt cx="7267823" cy="5589303"/>
          </a:xfrm>
        </p:grpSpPr>
        <p:pic>
          <p:nvPicPr>
            <p:cNvPr id="282" name="329429204_727231022292113_1700468004425679523_n.jpg" descr="329429204_727231022292113_1700468004425679523_n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7013824" cy="525910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81" name="329429204_727231022292113_1700468004425679523_n.jpg" descr="329429204_727231022292113_1700468004425679523_n.jpg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7267824" cy="5589304"/>
            </a:xfrm>
            <a:prstGeom prst="rect">
              <a:avLst/>
            </a:prstGeom>
            <a:effectLst/>
          </p:spPr>
        </p:pic>
      </p:grpSp>
      <p:sp>
        <p:nvSpPr>
          <p:cNvPr id="284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For the Fu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the Future</a:t>
            </a:r>
          </a:p>
        </p:txBody>
      </p:sp>
      <p:sp>
        <p:nvSpPr>
          <p:cNvPr id="287" name="Future Plan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Future Plans</a:t>
            </a:r>
          </a:p>
        </p:txBody>
      </p:sp>
      <p:sp>
        <p:nvSpPr>
          <p:cNvPr id="288" name="슬라이드 번호"/>
          <p:cNvSpPr txBox="1"/>
          <p:nvPr>
            <p:ph type="sldNum" sz="quarter" idx="4294967295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For the Fu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the Future</a:t>
            </a:r>
          </a:p>
        </p:txBody>
      </p:sp>
      <p:sp>
        <p:nvSpPr>
          <p:cNvPr id="291" name="Developmen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Development</a:t>
            </a:r>
          </a:p>
        </p:txBody>
      </p:sp>
      <p:sp>
        <p:nvSpPr>
          <p:cNvPr id="292" name="I would like to work on various projects and learning…"/>
          <p:cNvSpPr txBox="1"/>
          <p:nvPr/>
        </p:nvSpPr>
        <p:spPr>
          <a:xfrm>
            <a:off x="11410544" y="5994399"/>
            <a:ext cx="11332049" cy="345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I would like to work on various projects and learning </a:t>
            </a:r>
          </a:p>
          <a:p>
            <a:pPr lvl="1" marL="955322" indent="-345722">
              <a:buSzPct val="123000"/>
              <a:buChar char="-"/>
            </a:pPr>
            <a:r>
              <a:t>related to the backend and cloud.</a:t>
            </a:r>
          </a:p>
          <a:p>
            <a:pPr marL="345722" indent="-345722">
              <a:buSzPct val="123000"/>
              <a:buChar char="-"/>
            </a:pPr>
            <a:r>
              <a:t>In addition, I will try to build deeper knowledge</a:t>
            </a:r>
          </a:p>
          <a:p>
            <a:pPr lvl="1" marL="955322" indent="-345722">
              <a:buSzPct val="123000"/>
              <a:buChar char="-"/>
            </a:pPr>
            <a:r>
              <a:t> related to DevOps, </a:t>
            </a:r>
          </a:p>
          <a:p>
            <a:pPr lvl="1" marL="955322" indent="-345722">
              <a:buSzPct val="123000"/>
              <a:buChar char="-"/>
            </a:pPr>
            <a:r>
              <a:t>various development methodologies, and CS.</a:t>
            </a:r>
          </a:p>
        </p:txBody>
      </p:sp>
      <p:pic>
        <p:nvPicPr>
          <p:cNvPr id="293" name="aws-azure-google-1.png" descr="aws-azure-google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75904" y="4191720"/>
            <a:ext cx="6362701" cy="381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노드.png" descr="노드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31480" y="8321489"/>
            <a:ext cx="5060356" cy="25301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95" name="스프링.png" descr="스프링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47742" y="10722179"/>
            <a:ext cx="4703545" cy="2469362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For the Fu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the Future</a:t>
            </a:r>
          </a:p>
        </p:txBody>
      </p:sp>
      <p:sp>
        <p:nvSpPr>
          <p:cNvPr id="299" name="Cyber Security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Cyber Security</a:t>
            </a:r>
          </a:p>
        </p:txBody>
      </p:sp>
      <p:sp>
        <p:nvSpPr>
          <p:cNvPr id="300" name="I would like to continue to produce various tools and platforms.…"/>
          <p:cNvSpPr txBox="1"/>
          <p:nvPr/>
        </p:nvSpPr>
        <p:spPr>
          <a:xfrm>
            <a:off x="10242144" y="6649309"/>
            <a:ext cx="13609222" cy="345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I would like to continue to produce various tools and platforms. </a:t>
            </a:r>
          </a:p>
          <a:p>
            <a:pPr lvl="1" marL="955322" indent="-345722">
              <a:buSzPct val="123000"/>
              <a:buChar char="-"/>
            </a:pPr>
            <a:r>
              <a:t>Incident Response &amp; DFIR </a:t>
            </a:r>
          </a:p>
          <a:p>
            <a:pPr lvl="1" marL="955322" indent="-345722">
              <a:buSzPct val="123000"/>
              <a:buChar char="-"/>
            </a:pPr>
            <a:r>
              <a:t>with Cloud &amp; Cryptocurrency</a:t>
            </a:r>
          </a:p>
          <a:p>
            <a:pPr marL="345722" indent="-345722">
              <a:buSzPct val="123000"/>
              <a:buChar char="-"/>
            </a:pPr>
            <a:r>
              <a:t>But now, rather than approaching it as a job, </a:t>
            </a:r>
          </a:p>
          <a:p>
            <a:pPr lvl="1" marL="955322" indent="-345722">
              <a:buSzPct val="123000"/>
              <a:buChar char="-"/>
            </a:pPr>
            <a:r>
              <a:t>I'm trying to proceed as a hobby.</a:t>
            </a:r>
          </a:p>
        </p:txBody>
      </p:sp>
      <p:pic>
        <p:nvPicPr>
          <p:cNvPr id="301" name="aws.png" descr="aw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2016" y="3795740"/>
            <a:ext cx="5511785" cy="413383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04" name="6360932182ec26c908ca5283_iStock-1046518034-2.jpeg"/>
          <p:cNvGrpSpPr/>
          <p:nvPr/>
        </p:nvGrpSpPr>
        <p:grpSpPr>
          <a:xfrm>
            <a:off x="1800919" y="7825482"/>
            <a:ext cx="7273194" cy="5009662"/>
            <a:chOff x="0" y="0"/>
            <a:chExt cx="7273192" cy="5009661"/>
          </a:xfrm>
        </p:grpSpPr>
        <p:pic>
          <p:nvPicPr>
            <p:cNvPr id="303" name="6360932182ec26c908ca5283_iStock-1046518034-2.jpeg" descr="6360932182ec26c908ca5283_iStock-1046518034-2.jpe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7000" y="88900"/>
              <a:ext cx="7019193" cy="467946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02" name="6360932182ec26c908ca5283_iStock-1046518034-2.jpeg" descr="6360932182ec26c908ca5283_iStock-1046518034-2.jpe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7273193" cy="5009662"/>
            </a:xfrm>
            <a:prstGeom prst="rect">
              <a:avLst/>
            </a:prstGeom>
            <a:effectLst/>
          </p:spPr>
        </p:pic>
      </p:grpSp>
      <p:sp>
        <p:nvSpPr>
          <p:cNvPr id="305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Before END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Before END.</a:t>
            </a:r>
          </a:p>
        </p:txBody>
      </p:sp>
      <p:sp>
        <p:nvSpPr>
          <p:cNvPr id="308" name="With DCU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With DCU</a:t>
            </a:r>
          </a:p>
        </p:txBody>
      </p:sp>
      <p:sp>
        <p:nvSpPr>
          <p:cNvPr id="309" name="슬라이드 번호"/>
          <p:cNvSpPr txBox="1"/>
          <p:nvPr>
            <p:ph type="sldNum" sz="quarter" idx="4294967295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Before END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Before END.</a:t>
            </a:r>
          </a:p>
        </p:txBody>
      </p:sp>
      <p:pic>
        <p:nvPicPr>
          <p:cNvPr id="312" name="스크린샷 2023-12-11 오후 10.44.24.png" descr="스크린샷 2023-12-11 오후 10.44.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1724" y="4339515"/>
            <a:ext cx="9529483" cy="6498095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From the second grade,…"/>
          <p:cNvSpPr txBox="1"/>
          <p:nvPr/>
        </p:nvSpPr>
        <p:spPr>
          <a:xfrm>
            <a:off x="12449164" y="4388162"/>
            <a:ext cx="11032900" cy="701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From the second grade, </a:t>
            </a:r>
          </a:p>
          <a:p>
            <a:pPr lvl="1" marL="955322" indent="-345722">
              <a:buSzPct val="123000"/>
              <a:buChar char="-"/>
            </a:pPr>
            <a:r>
              <a:t>I will major in </a:t>
            </a:r>
          </a:p>
          <a:p>
            <a:pPr lvl="2" marL="1564922" indent="-345722">
              <a:buSzPct val="123000"/>
              <a:buChar char="-"/>
            </a:pPr>
            <a:r>
              <a:t>computer engineering and cybersecurity.</a:t>
            </a:r>
          </a:p>
          <a:p>
            <a:pPr marL="345722" indent="-345722">
              <a:buSzPct val="123000"/>
              <a:buChar char="-"/>
            </a:pPr>
            <a:r>
              <a:t>I would like to create various services </a:t>
            </a:r>
          </a:p>
          <a:p>
            <a:pPr lvl="1" marL="955322" indent="-345722">
              <a:buSzPct val="123000"/>
              <a:buChar char="-"/>
            </a:pPr>
            <a:r>
              <a:t>to improve the inconvenience with in </a:t>
            </a:r>
          </a:p>
          <a:p>
            <a:pPr lvl="2" marL="1564922" indent="-345722">
              <a:buSzPct val="123000"/>
              <a:buChar char="-"/>
            </a:pPr>
            <a:r>
              <a:t>Daegu Catholic University and club.</a:t>
            </a:r>
          </a:p>
          <a:p>
            <a:pPr marL="345722" indent="-345722">
              <a:buSzPct val="123000"/>
              <a:buChar char="-"/>
            </a:pPr>
            <a:r>
              <a:t>For now, I'm hoping for a development-related job </a:t>
            </a:r>
          </a:p>
          <a:p>
            <a:pPr lvl="1" marL="955322" indent="-345722">
              <a:buSzPct val="123000"/>
              <a:buChar char="-"/>
            </a:pPr>
            <a:r>
              <a:t>(backend developer, DevOps, cloud engineer) </a:t>
            </a:r>
          </a:p>
          <a:p>
            <a:pPr lvl="1" marL="955322" indent="-345722">
              <a:buSzPct val="123000"/>
              <a:buChar char="-"/>
            </a:pPr>
            <a:r>
              <a:t>rather than DFIR(CERT)</a:t>
            </a:r>
          </a:p>
          <a:p>
            <a:pPr lvl="1" marL="955322" indent="-345722">
              <a:buSzPct val="123000"/>
              <a:buChar char="-"/>
            </a:pPr>
            <a:r>
              <a:t>when I get my final job.</a:t>
            </a:r>
          </a:p>
        </p:txBody>
      </p:sp>
      <p:sp>
        <p:nvSpPr>
          <p:cNvPr id="314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able of Cont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Table of Contents</a:t>
            </a:r>
          </a:p>
        </p:txBody>
      </p:sp>
      <p:sp>
        <p:nvSpPr>
          <p:cNvPr id="177" name="Before Start.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Before Start..</a:t>
            </a:r>
          </a:p>
        </p:txBody>
      </p:sp>
      <p:sp>
        <p:nvSpPr>
          <p:cNvPr id="178" name="슬라이드 번호"/>
          <p:cNvSpPr txBox="1"/>
          <p:nvPr>
            <p:ph type="sldNum" sz="quarter" idx="4294967295"/>
          </p:nvPr>
        </p:nvSpPr>
        <p:spPr>
          <a:xfrm>
            <a:off x="12065050" y="13085233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END.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END.</a:t>
            </a:r>
          </a:p>
        </p:txBody>
      </p:sp>
      <p:sp>
        <p:nvSpPr>
          <p:cNvPr id="317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apstone Design EXPO in DC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Capstone Design EXPO in DCU</a:t>
            </a:r>
          </a:p>
        </p:txBody>
      </p:sp>
      <p:sp>
        <p:nvSpPr>
          <p:cNvPr id="320" name="캡스톤 디자인 EXPO 후기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캡스톤 디자인 EXPO 후기</a:t>
            </a:r>
          </a:p>
        </p:txBody>
      </p:sp>
      <p:sp>
        <p:nvSpPr>
          <p:cNvPr id="321" name="슬라이드 번호"/>
          <p:cNvSpPr txBox="1"/>
          <p:nvPr>
            <p:ph type="sldNum" sz="quarter" idx="4294967295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캡스톤 디자인 EXPO 후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defRPr spc="0" sz="5500"/>
            </a:lvl1pPr>
          </a:lstStyle>
          <a:p>
            <a:pPr/>
            <a:r>
              <a:t>캡스톤 디자인 EXPO 후기</a:t>
            </a:r>
          </a:p>
        </p:txBody>
      </p:sp>
      <p:sp>
        <p:nvSpPr>
          <p:cNvPr id="324" name="참관 후기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참관 후기</a:t>
            </a:r>
          </a:p>
        </p:txBody>
      </p:sp>
      <p:grpSp>
        <p:nvGrpSpPr>
          <p:cNvPr id="327" name="IMG_5807.jpeg"/>
          <p:cNvGrpSpPr/>
          <p:nvPr/>
        </p:nvGrpSpPr>
        <p:grpSpPr>
          <a:xfrm>
            <a:off x="351524" y="3867463"/>
            <a:ext cx="5325175" cy="7091765"/>
            <a:chOff x="0" y="0"/>
            <a:chExt cx="5325173" cy="7091764"/>
          </a:xfrm>
        </p:grpSpPr>
        <p:pic>
          <p:nvPicPr>
            <p:cNvPr id="326" name="IMG_5807.jpeg" descr="IMG_5807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5071174" cy="6761565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25" name="IMG_5807.jpeg" descr="IMG_5807.jpe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325174" cy="7091765"/>
            </a:xfrm>
            <a:prstGeom prst="rect">
              <a:avLst/>
            </a:prstGeom>
            <a:effectLst/>
          </p:spPr>
        </p:pic>
      </p:grpSp>
      <p:grpSp>
        <p:nvGrpSpPr>
          <p:cNvPr id="330" name="IMG_5811.jpeg"/>
          <p:cNvGrpSpPr/>
          <p:nvPr/>
        </p:nvGrpSpPr>
        <p:grpSpPr>
          <a:xfrm>
            <a:off x="4558523" y="5793791"/>
            <a:ext cx="5325175" cy="7091766"/>
            <a:chOff x="0" y="0"/>
            <a:chExt cx="5325173" cy="7091764"/>
          </a:xfrm>
        </p:grpSpPr>
        <p:pic>
          <p:nvPicPr>
            <p:cNvPr id="329" name="IMG_5811.jpeg" descr="IMG_5811.jpe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5071174" cy="6761565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28" name="IMG_5811.jpeg" descr="IMG_5811.jpe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325174" cy="7091765"/>
            </a:xfrm>
            <a:prstGeom prst="rect">
              <a:avLst/>
            </a:prstGeom>
            <a:effectLst/>
          </p:spPr>
        </p:pic>
      </p:grpSp>
      <p:sp>
        <p:nvSpPr>
          <p:cNvPr id="331" name="이번 DCU 캡스톤 디자인 EXPO에 참가하였습니다.…"/>
          <p:cNvSpPr txBox="1"/>
          <p:nvPr/>
        </p:nvSpPr>
        <p:spPr>
          <a:xfrm>
            <a:off x="11917979" y="4974945"/>
            <a:ext cx="10738133" cy="487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이번 DCU 캡스톤 디자인 EXPO에 참가하였습니다.</a:t>
            </a:r>
          </a:p>
          <a:p>
            <a:pPr lvl="1" marL="955322" indent="-345722">
              <a:buSzPct val="123000"/>
              <a:buChar char="-"/>
            </a:pPr>
            <a:r>
              <a:t>총 5개 분야인</a:t>
            </a:r>
          </a:p>
          <a:p>
            <a:pPr lvl="2" marL="1564922" indent="-345722">
              <a:buSzPct val="123000"/>
              <a:buChar char="-"/>
            </a:pPr>
            <a:r>
              <a:t>인문사회 / 자연과학 / 공학/ 예체능 / 소프트웨어</a:t>
            </a:r>
          </a:p>
          <a:p>
            <a:pPr lvl="2" marL="1564922" indent="-345722">
              <a:buSzPct val="123000"/>
              <a:buChar char="-"/>
            </a:pPr>
            <a:r>
              <a:t>5개 분야에 대한 캡스톤 프로젝트를 봤습니다.</a:t>
            </a:r>
          </a:p>
          <a:p>
            <a:pPr lvl="1" marL="955322" indent="-345722">
              <a:buSzPct val="123000"/>
              <a:buChar char="-"/>
            </a:pPr>
            <a:r>
              <a:t>그 중 소프트웨어 2개 프로젝트와 관련하여</a:t>
            </a:r>
          </a:p>
          <a:p>
            <a:pPr lvl="2" marL="1564922" indent="-345722">
              <a:buSzPct val="123000"/>
              <a:buChar char="-"/>
            </a:pPr>
            <a:r>
              <a:t>인상이 깊었기에, 해당 프로젝트를</a:t>
            </a:r>
          </a:p>
          <a:p>
            <a:pPr lvl="2" marL="1564922" indent="-345722">
              <a:buSzPct val="123000"/>
              <a:buChar char="-"/>
            </a:pPr>
            <a:r>
              <a:t>보고 느낀 점에 대해 기입하였습니다.</a:t>
            </a:r>
          </a:p>
        </p:txBody>
      </p:sp>
      <p:sp>
        <p:nvSpPr>
          <p:cNvPr id="332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캡스톤 디자인 EXPO 후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defRPr spc="0" sz="5500"/>
            </a:lvl1pPr>
          </a:lstStyle>
          <a:p>
            <a:pPr/>
            <a:r>
              <a:t>캡스톤 디자인 EXPO 후기</a:t>
            </a:r>
          </a:p>
        </p:txBody>
      </p:sp>
      <p:sp>
        <p:nvSpPr>
          <p:cNvPr id="335" name="관심 작품 - 1/ 악성코드 방지를 위한 네트워크 침입 탐지 모델에 관한 연구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관심 작품 - 1/ 악성코드 방지를 위한 네트워크 침입 탐지 모델에 관한 연구</a:t>
            </a:r>
          </a:p>
        </p:txBody>
      </p:sp>
      <p:grpSp>
        <p:nvGrpSpPr>
          <p:cNvPr id="338" name="IMG_5810.jpeg"/>
          <p:cNvGrpSpPr/>
          <p:nvPr/>
        </p:nvGrpSpPr>
        <p:grpSpPr>
          <a:xfrm>
            <a:off x="1467393" y="4111990"/>
            <a:ext cx="6517430" cy="8681440"/>
            <a:chOff x="0" y="0"/>
            <a:chExt cx="6517429" cy="8681439"/>
          </a:xfrm>
        </p:grpSpPr>
        <p:pic>
          <p:nvPicPr>
            <p:cNvPr id="337" name="IMG_5810.jpeg" descr="IMG_5810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6263430" cy="835124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36" name="IMG_5810.jpeg" descr="IMG_5810.jpe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517430" cy="8681440"/>
            </a:xfrm>
            <a:prstGeom prst="rect">
              <a:avLst/>
            </a:prstGeom>
            <a:effectLst/>
          </p:spPr>
        </p:pic>
      </p:grpSp>
      <p:sp>
        <p:nvSpPr>
          <p:cNvPr id="339" name="악성코드 방지를 위한 네트워크 침입 탐지 모델에 관한 연구…"/>
          <p:cNvSpPr txBox="1"/>
          <p:nvPr/>
        </p:nvSpPr>
        <p:spPr>
          <a:xfrm>
            <a:off x="9592880" y="5938109"/>
            <a:ext cx="13730317" cy="487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악성코드 방지를 위한 네트워크 침입 탐지 모델에 관한 연구</a:t>
            </a:r>
          </a:p>
          <a:p>
            <a:pPr lvl="1" marL="955322" indent="-345722">
              <a:buSzPct val="123000"/>
              <a:buChar char="-"/>
            </a:pPr>
            <a:r>
              <a:t>악성코드 심층 이해 &amp; 효과적인 대응 전략 연구를 위한</a:t>
            </a:r>
          </a:p>
          <a:p>
            <a:pPr lvl="1" marL="955322" indent="-345722">
              <a:buSzPct val="123000"/>
              <a:buChar char="-"/>
            </a:pPr>
            <a:r>
              <a:t>NSL-KDD 데이터셋 분석 및 연구 진행</a:t>
            </a:r>
          </a:p>
          <a:p>
            <a:pPr marL="345722" indent="-345722">
              <a:buSzPct val="123000"/>
              <a:buChar char="-"/>
            </a:pPr>
            <a:r>
              <a:t>네트워크 침입 탐지 모델과 관련된 연구를 진행한 것이 신기했습니다.</a:t>
            </a:r>
          </a:p>
          <a:p>
            <a:pPr marL="345722" indent="-345722">
              <a:buSzPct val="123000"/>
              <a:buChar char="-"/>
            </a:pPr>
            <a:r>
              <a:t>NSL-KDD 데이터셋과 관련하여 </a:t>
            </a:r>
          </a:p>
          <a:p>
            <a:pPr lvl="1" marL="955322" indent="-345722">
              <a:buSzPct val="123000"/>
              <a:buChar char="-"/>
            </a:pPr>
            <a:r>
              <a:t>해당 데이터셋을 사용한 이유와 </a:t>
            </a:r>
          </a:p>
          <a:p>
            <a:pPr lvl="1" marL="955322" indent="-345722">
              <a:buSzPct val="123000"/>
              <a:buChar char="-"/>
            </a:pPr>
            <a:r>
              <a:t>해당 데이터셋에 대한 설명이 좀 더 있었다면 더 좋았을 것 같습니다.</a:t>
            </a:r>
          </a:p>
        </p:txBody>
      </p:sp>
      <p:sp>
        <p:nvSpPr>
          <p:cNvPr id="340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캡스톤 디자인 EXPO 후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defRPr spc="0" sz="5500"/>
            </a:lvl1pPr>
          </a:lstStyle>
          <a:p>
            <a:pPr/>
            <a:r>
              <a:t>캡스톤 디자인 EXPO 후기</a:t>
            </a:r>
          </a:p>
        </p:txBody>
      </p:sp>
      <p:sp>
        <p:nvSpPr>
          <p:cNvPr id="343" name="관심 작품 - 2 / 외부 주차장 주차 가능 공간 탐지 및 시각화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관심 작품 - 2 / 외부 주차장 주차 가능 공간 탐지 및 시각화</a:t>
            </a:r>
          </a:p>
        </p:txBody>
      </p:sp>
      <p:grpSp>
        <p:nvGrpSpPr>
          <p:cNvPr id="346" name="IMG_5806.jpeg"/>
          <p:cNvGrpSpPr/>
          <p:nvPr/>
        </p:nvGrpSpPr>
        <p:grpSpPr>
          <a:xfrm>
            <a:off x="1601182" y="4074916"/>
            <a:ext cx="6573041" cy="8755588"/>
            <a:chOff x="0" y="0"/>
            <a:chExt cx="6573040" cy="8755587"/>
          </a:xfrm>
        </p:grpSpPr>
        <p:pic>
          <p:nvPicPr>
            <p:cNvPr id="345" name="IMG_5806.jpeg" descr="IMG_5806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6319041" cy="842538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44" name="IMG_5806.jpeg" descr="IMG_5806.jpe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573041" cy="8755588"/>
            </a:xfrm>
            <a:prstGeom prst="rect">
              <a:avLst/>
            </a:prstGeom>
            <a:effectLst/>
          </p:spPr>
        </p:pic>
      </p:grpSp>
      <p:sp>
        <p:nvSpPr>
          <p:cNvPr id="347" name="외부 주차장 주차 가능 공간 탐지 및 시각화…"/>
          <p:cNvSpPr txBox="1"/>
          <p:nvPr/>
        </p:nvSpPr>
        <p:spPr>
          <a:xfrm>
            <a:off x="9632544" y="6649309"/>
            <a:ext cx="13219456" cy="345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77151" indent="-377151">
              <a:buSzPct val="123000"/>
              <a:buChar char="-"/>
            </a:pPr>
            <a:r>
              <a:t>외부 주차장 주차 가능 공간 탐지 및 시각화</a:t>
            </a:r>
          </a:p>
          <a:p>
            <a:pPr lvl="1" marL="986751" indent="-377151">
              <a:buSzPct val="123000"/>
              <a:buChar char="-"/>
            </a:pPr>
            <a:r>
              <a:t>영상 정보를 AI를 통해 판단</a:t>
            </a:r>
          </a:p>
          <a:p>
            <a:pPr lvl="1" marL="986751" indent="-377151">
              <a:buSzPct val="123000"/>
              <a:buChar char="-"/>
            </a:pPr>
            <a:r>
              <a:t>주차장의 자리 여부를 판단하는 프로젝트였습니다.</a:t>
            </a:r>
          </a:p>
          <a:p>
            <a:pPr marL="377151" indent="-377151">
              <a:buSzPct val="123000"/>
              <a:buChar char="-"/>
            </a:pPr>
            <a:r>
              <a:t>실제로 주차장 공간과 관련하여 다소 어려움을 겪은 경험이 있는데</a:t>
            </a:r>
          </a:p>
          <a:p>
            <a:pPr lvl="1" marL="986751" indent="-377151">
              <a:buSzPct val="123000"/>
              <a:buChar char="-"/>
            </a:pPr>
            <a:r>
              <a:t>그 점에서 상당히 관심 깊게 기억에 남은 프로젝트인 것 같습니다.</a:t>
            </a:r>
          </a:p>
        </p:txBody>
      </p:sp>
      <p:sp>
        <p:nvSpPr>
          <p:cNvPr id="348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able of Cont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Table of Contents</a:t>
            </a:r>
          </a:p>
        </p:txBody>
      </p:sp>
      <p:sp>
        <p:nvSpPr>
          <p:cNvPr id="181" name="Personal Data"/>
          <p:cNvSpPr/>
          <p:nvPr/>
        </p:nvSpPr>
        <p:spPr>
          <a:xfrm>
            <a:off x="4172165" y="3977983"/>
            <a:ext cx="4329394" cy="2440816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Personal Data</a:t>
            </a:r>
          </a:p>
        </p:txBody>
      </p:sp>
      <p:sp>
        <p:nvSpPr>
          <p:cNvPr id="182" name="Experience…"/>
          <p:cNvSpPr/>
          <p:nvPr/>
        </p:nvSpPr>
        <p:spPr>
          <a:xfrm>
            <a:off x="10027303" y="3977983"/>
            <a:ext cx="4329394" cy="2440816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Experience </a:t>
            </a:r>
          </a:p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matters</a:t>
            </a:r>
          </a:p>
        </p:txBody>
      </p:sp>
      <p:sp>
        <p:nvSpPr>
          <p:cNvPr id="183" name="Portfolio"/>
          <p:cNvSpPr/>
          <p:nvPr/>
        </p:nvSpPr>
        <p:spPr>
          <a:xfrm>
            <a:off x="15882441" y="3977983"/>
            <a:ext cx="4329394" cy="2440816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Portfolio</a:t>
            </a:r>
          </a:p>
        </p:txBody>
      </p:sp>
      <p:sp>
        <p:nvSpPr>
          <p:cNvPr id="184" name="For the Future"/>
          <p:cNvSpPr/>
          <p:nvPr/>
        </p:nvSpPr>
        <p:spPr>
          <a:xfrm>
            <a:off x="7216644" y="8568532"/>
            <a:ext cx="4329394" cy="2440816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For the Future</a:t>
            </a:r>
          </a:p>
        </p:txBody>
      </p:sp>
      <p:sp>
        <p:nvSpPr>
          <p:cNvPr id="185" name="선"/>
          <p:cNvSpPr/>
          <p:nvPr/>
        </p:nvSpPr>
        <p:spPr>
          <a:xfrm>
            <a:off x="10840997" y="12356246"/>
            <a:ext cx="2702007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4000">
                <a:latin typeface="BMHANNA11yrsold"/>
                <a:ea typeface="BMHANNA11yrsold"/>
                <a:cs typeface="BMHANNA11yrsold"/>
                <a:sym typeface="BMHANNA11yrsold"/>
              </a:defRPr>
            </a:pPr>
          </a:p>
        </p:txBody>
      </p:sp>
      <p:sp>
        <p:nvSpPr>
          <p:cNvPr id="186" name="선"/>
          <p:cNvSpPr/>
          <p:nvPr/>
        </p:nvSpPr>
        <p:spPr>
          <a:xfrm>
            <a:off x="8030337" y="7493665"/>
            <a:ext cx="2702007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4000">
                <a:latin typeface="BMHANNA11yrsold"/>
                <a:ea typeface="BMHANNA11yrsold"/>
                <a:cs typeface="BMHANNA11yrsold"/>
                <a:sym typeface="BMHANNA11yrsold"/>
              </a:defRPr>
            </a:pPr>
          </a:p>
        </p:txBody>
      </p:sp>
      <p:sp>
        <p:nvSpPr>
          <p:cNvPr id="187" name="선"/>
          <p:cNvSpPr/>
          <p:nvPr/>
        </p:nvSpPr>
        <p:spPr>
          <a:xfrm>
            <a:off x="13916130" y="7493665"/>
            <a:ext cx="2702007" cy="1"/>
          </a:xfrm>
          <a:prstGeom prst="line">
            <a:avLst/>
          </a:prstGeom>
          <a:ln w="1016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4000">
                <a:latin typeface="BMHANNA11yrsold"/>
                <a:ea typeface="BMHANNA11yrsold"/>
                <a:cs typeface="BMHANNA11yrsold"/>
                <a:sym typeface="BMHANNA11yrsold"/>
              </a:defRPr>
            </a:pPr>
          </a:p>
        </p:txBody>
      </p:sp>
      <p:sp>
        <p:nvSpPr>
          <p:cNvPr id="188" name="Before END."/>
          <p:cNvSpPr/>
          <p:nvPr/>
        </p:nvSpPr>
        <p:spPr>
          <a:xfrm>
            <a:off x="13102437" y="8568532"/>
            <a:ext cx="4329394" cy="2440816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Before END.</a:t>
            </a:r>
          </a:p>
        </p:txBody>
      </p:sp>
      <p:sp>
        <p:nvSpPr>
          <p:cNvPr id="189" name="슬라이드 번호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ersonal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Personal Data</a:t>
            </a:r>
          </a:p>
        </p:txBody>
      </p:sp>
      <p:sp>
        <p:nvSpPr>
          <p:cNvPr id="192" name="Lee Chang Yeob?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Lee Chang Yeob?</a:t>
            </a:r>
          </a:p>
        </p:txBody>
      </p:sp>
      <p:sp>
        <p:nvSpPr>
          <p:cNvPr id="193" name="슬라이드 번호"/>
          <p:cNvSpPr txBox="1"/>
          <p:nvPr>
            <p:ph type="sldNum" sz="quarter" idx="4294967295"/>
          </p:nvPr>
        </p:nvSpPr>
        <p:spPr>
          <a:xfrm>
            <a:off x="12065050" y="13085233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ersonal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Personal Data</a:t>
            </a:r>
          </a:p>
        </p:txBody>
      </p:sp>
      <p:sp>
        <p:nvSpPr>
          <p:cNvPr id="196" name="Who is Lee CHANG YEOB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Who is Lee CHANG YEOB?</a:t>
            </a:r>
          </a:p>
        </p:txBody>
      </p:sp>
      <p:sp>
        <p:nvSpPr>
          <p:cNvPr id="197" name="DCU / Daegu Catholic University…"/>
          <p:cNvSpPr txBox="1"/>
          <p:nvPr/>
        </p:nvSpPr>
        <p:spPr>
          <a:xfrm>
            <a:off x="9632544" y="5809664"/>
            <a:ext cx="9590625" cy="4215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 marL="1653822" indent="-434622">
              <a:buSzPct val="123000"/>
              <a:buChar char="-"/>
            </a:pPr>
            <a:r>
              <a:t>DCU / Daegu Catholic University </a:t>
            </a:r>
          </a:p>
          <a:p>
            <a:pPr lvl="3" marL="2263422" indent="-434622">
              <a:buSzPct val="123000"/>
              <a:buChar char="-"/>
            </a:pPr>
            <a:r>
              <a:t>Department of Computer Software</a:t>
            </a:r>
          </a:p>
          <a:p>
            <a:pPr lvl="2" marL="1653822" indent="-434622">
              <a:buSzPct val="123000"/>
              <a:buChar char="-"/>
            </a:pPr>
            <a:r>
              <a:t>Name : LEE CHANG YEOB</a:t>
            </a:r>
          </a:p>
          <a:p>
            <a:pPr lvl="2" marL="1653822" indent="-434622">
              <a:buSzPct val="123000"/>
              <a:buChar char="-"/>
            </a:pPr>
            <a:r>
              <a:t>Phone : 010-8652-9464</a:t>
            </a:r>
          </a:p>
          <a:p>
            <a:pPr lvl="2" marL="1653822" indent="-434622">
              <a:buSzPct val="123000"/>
              <a:buChar char="-"/>
            </a:pPr>
            <a:r>
              <a:t>Email : </a:t>
            </a:r>
            <a:r>
              <a:rPr u="sng">
                <a:hlinkClick r:id="rId2" invalidUrl="" action="" tgtFrame="" tooltip="" history="1" highlightClick="0" endSnd="0"/>
              </a:rPr>
              <a:t>lcy496530@gmail.com</a:t>
            </a:r>
          </a:p>
          <a:p>
            <a:pPr lvl="2" marL="1653822" indent="-434622">
              <a:buSzPct val="123000"/>
              <a:buChar char="-"/>
            </a:pPr>
            <a:r>
              <a:t>Profile : </a:t>
            </a:r>
            <a:r>
              <a:rPr u="sng">
                <a:hlinkClick r:id="rId3" invalidUrl="" action="" tgtFrame="" tooltip="" history="1" highlightClick="0" endSnd="0"/>
              </a:rPr>
              <a:t>https://info.yeopeva.me/</a:t>
            </a:r>
            <a:r>
              <a:t> </a:t>
            </a:r>
          </a:p>
        </p:txBody>
      </p:sp>
      <p:grpSp>
        <p:nvGrpSpPr>
          <p:cNvPr id="200" name="365178230_2174063602789335_6609573084960569803_n (2).jpg"/>
          <p:cNvGrpSpPr/>
          <p:nvPr/>
        </p:nvGrpSpPr>
        <p:grpSpPr>
          <a:xfrm>
            <a:off x="1481771" y="3975679"/>
            <a:ext cx="6607597" cy="8801661"/>
            <a:chOff x="0" y="0"/>
            <a:chExt cx="6607595" cy="8801660"/>
          </a:xfrm>
        </p:grpSpPr>
        <p:pic>
          <p:nvPicPr>
            <p:cNvPr id="199" name="365178230_2174063602789335_6609573084960569803_n (2).jpg" descr="365178230_2174063602789335_6609573084960569803_n (2)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6353596" cy="8471461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98" name="365178230_2174063602789335_6609573084960569803_n (2).jpg" descr="365178230_2174063602789335_6609573084960569803_n (2).jpg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6607596" cy="8801661"/>
            </a:xfrm>
            <a:prstGeom prst="rect">
              <a:avLst/>
            </a:prstGeom>
            <a:effectLst/>
          </p:spPr>
        </p:pic>
      </p:grpSp>
      <p:sp>
        <p:nvSpPr>
          <p:cNvPr id="201" name="슬라이드 번호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ersonal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Personal Data</a:t>
            </a:r>
          </a:p>
        </p:txBody>
      </p:sp>
      <p:sp>
        <p:nvSpPr>
          <p:cNvPr id="204" name="Who is Lee CHANG YEOB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Who is Lee CHANG YEOB?</a:t>
            </a:r>
          </a:p>
        </p:txBody>
      </p:sp>
      <p:sp>
        <p:nvSpPr>
          <p:cNvPr id="205" name="A field of interest?…"/>
          <p:cNvSpPr txBox="1"/>
          <p:nvPr/>
        </p:nvSpPr>
        <p:spPr>
          <a:xfrm>
            <a:off x="15762589" y="4864673"/>
            <a:ext cx="6160038" cy="558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A field of interest?</a:t>
            </a:r>
          </a:p>
          <a:p>
            <a:pPr lvl="1" marL="955322" indent="-345722">
              <a:buSzPct val="123000"/>
              <a:buChar char="-"/>
            </a:pPr>
            <a:r>
              <a:t>DevOps</a:t>
            </a:r>
          </a:p>
          <a:p>
            <a:pPr lvl="1" marL="955322" indent="-345722">
              <a:buSzPct val="123000"/>
              <a:buChar char="-"/>
            </a:pPr>
            <a:r>
              <a:t>Backend (Web)</a:t>
            </a:r>
          </a:p>
          <a:p>
            <a:pPr lvl="1" marL="955322" indent="-345722">
              <a:buSzPct val="123000"/>
              <a:buChar char="-"/>
            </a:pPr>
            <a:r>
              <a:t>Cloud </a:t>
            </a:r>
          </a:p>
          <a:p>
            <a:pPr lvl="2" marL="1564922" indent="-345722">
              <a:buSzPct val="123000"/>
              <a:buChar char="-"/>
            </a:pPr>
            <a:r>
              <a:t>AWS, Azure</a:t>
            </a:r>
          </a:p>
          <a:p>
            <a:pPr lvl="2" marL="1564922" indent="-345722">
              <a:buSzPct val="123000"/>
              <a:buChar char="-"/>
            </a:pPr>
            <a:r>
              <a:t>GCP, Naver Cloud</a:t>
            </a:r>
          </a:p>
          <a:p>
            <a:pPr lvl="1" marL="955322" indent="-345722">
              <a:buSzPct val="123000"/>
              <a:buChar char="-"/>
            </a:pPr>
            <a:r>
              <a:t>DFIR (Incident Response)</a:t>
            </a:r>
          </a:p>
          <a:p>
            <a:pPr lvl="2" marL="1564922" indent="-345722">
              <a:buSzPct val="123000"/>
              <a:buChar char="-"/>
            </a:pPr>
            <a:r>
              <a:t>+) CERT </a:t>
            </a:r>
          </a:p>
        </p:txBody>
      </p:sp>
      <p:grpSp>
        <p:nvGrpSpPr>
          <p:cNvPr id="208" name="DevOps-lifecycle-capabilities-1024x621.jpeg"/>
          <p:cNvGrpSpPr/>
          <p:nvPr/>
        </p:nvGrpSpPr>
        <p:grpSpPr>
          <a:xfrm>
            <a:off x="996120" y="4702180"/>
            <a:ext cx="7070507" cy="4464040"/>
            <a:chOff x="0" y="0"/>
            <a:chExt cx="7070506" cy="4464038"/>
          </a:xfrm>
        </p:grpSpPr>
        <p:pic>
          <p:nvPicPr>
            <p:cNvPr id="207" name="DevOps-lifecycle-capabilities-1024x621.jpeg" descr="DevOps-lifecycle-capabilities-1024x621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6816507" cy="413383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06" name="DevOps-lifecycle-capabilities-1024x621.jpeg" descr="DevOps-lifecycle-capabilities-1024x621.jpe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7070507" cy="4464039"/>
            </a:xfrm>
            <a:prstGeom prst="rect">
              <a:avLst/>
            </a:prstGeom>
            <a:effectLst/>
          </p:spPr>
        </p:pic>
      </p:grpSp>
      <p:pic>
        <p:nvPicPr>
          <p:cNvPr id="209" name="aws.png" descr="aw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38416" y="4379940"/>
            <a:ext cx="5511785" cy="413383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2" name="images (4).jpeg"/>
          <p:cNvGrpSpPr/>
          <p:nvPr/>
        </p:nvGrpSpPr>
        <p:grpSpPr>
          <a:xfrm>
            <a:off x="4043682" y="8468656"/>
            <a:ext cx="5772888" cy="4464040"/>
            <a:chOff x="0" y="0"/>
            <a:chExt cx="5772887" cy="4464038"/>
          </a:xfrm>
        </p:grpSpPr>
        <p:pic>
          <p:nvPicPr>
            <p:cNvPr id="211" name="images (4).jpeg" descr="images (4).jpe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27000" y="88900"/>
              <a:ext cx="5518888" cy="413383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0" name="images (4).jpeg" descr="images (4).jpeg"/>
            <p:cNvPicPr>
              <a:picLocks noChangeAspect="0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0"/>
              <a:ext cx="5772888" cy="4464039"/>
            </a:xfrm>
            <a:prstGeom prst="rect">
              <a:avLst/>
            </a:prstGeom>
            <a:effectLst/>
          </p:spPr>
        </p:pic>
      </p:grpSp>
      <p:sp>
        <p:nvSpPr>
          <p:cNvPr id="213" name="슬라이드 번호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Experi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Experience</a:t>
            </a:r>
          </a:p>
        </p:txBody>
      </p:sp>
      <p:sp>
        <p:nvSpPr>
          <p:cNvPr id="216" name="What kind of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kind of </a:t>
            </a:r>
          </a:p>
          <a:p>
            <a:pPr/>
            <a:r>
              <a:t>experience did you have?</a:t>
            </a:r>
          </a:p>
        </p:txBody>
      </p:sp>
      <p:sp>
        <p:nvSpPr>
          <p:cNvPr id="217" name="슬라이드 번호"/>
          <p:cNvSpPr txBox="1"/>
          <p:nvPr>
            <p:ph type="sldNum" sz="quarter" idx="4294967295"/>
          </p:nvPr>
        </p:nvSpPr>
        <p:spPr>
          <a:xfrm>
            <a:off x="12065050" y="13085233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Experience mat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Experience matters</a:t>
            </a:r>
          </a:p>
        </p:txBody>
      </p:sp>
      <p:sp>
        <p:nvSpPr>
          <p:cNvPr id="220" name="Certificat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Certificate</a:t>
            </a:r>
          </a:p>
        </p:txBody>
      </p:sp>
      <p:sp>
        <p:nvSpPr>
          <p:cNvPr id="221" name="Certificate (Local / RoK)…"/>
          <p:cNvSpPr txBox="1"/>
          <p:nvPr/>
        </p:nvSpPr>
        <p:spPr>
          <a:xfrm>
            <a:off x="12705781" y="4412180"/>
            <a:ext cx="9373327" cy="701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Certificate (Local / RoK) </a:t>
            </a:r>
          </a:p>
          <a:p>
            <a:pPr lvl="1" marL="955322" indent="-345722">
              <a:buSzPct val="123000"/>
              <a:buChar char="-"/>
            </a:pPr>
            <a:r>
              <a:t>Network Administrator Level 2</a:t>
            </a:r>
          </a:p>
          <a:p>
            <a:pPr lvl="1" marL="955322" indent="-345722">
              <a:buSzPct val="123000"/>
              <a:buChar char="-"/>
            </a:pPr>
            <a:r>
              <a:t>Linux Master Level 2</a:t>
            </a:r>
          </a:p>
          <a:p>
            <a:pPr lvl="1" marL="955322" indent="-345722">
              <a:buSzPct val="123000"/>
              <a:buChar char="-"/>
            </a:pPr>
            <a:r>
              <a:t>Internet Information Manager Level 2</a:t>
            </a:r>
          </a:p>
          <a:p>
            <a:pPr lvl="1" marL="955322" indent="-345722">
              <a:buSzPct val="123000"/>
              <a:buChar char="-"/>
            </a:pPr>
            <a:r>
              <a:t>Information device operation technician </a:t>
            </a:r>
          </a:p>
          <a:p>
            <a:pPr lvl="1" marL="955322" indent="-345722">
              <a:buSzPct val="123000"/>
              <a:buChar char="-"/>
            </a:pPr>
            <a:r>
              <a:t>Digital forensics level 2</a:t>
            </a:r>
          </a:p>
          <a:p>
            <a:pPr/>
          </a:p>
          <a:p>
            <a:pPr marL="345722" indent="-345722">
              <a:buSzPct val="123000"/>
              <a:buChar char="-"/>
            </a:pPr>
            <a:r>
              <a:t>Certificate (Foreign)</a:t>
            </a:r>
          </a:p>
          <a:p>
            <a:pPr lvl="1" marL="955322" indent="-345722">
              <a:buSzPct val="123000"/>
              <a:buChar char="-"/>
            </a:pPr>
            <a:r>
              <a:t>Exterro ACE (FTK) </a:t>
            </a:r>
          </a:p>
          <a:p>
            <a:pPr lvl="1" marL="955322" indent="-345722">
              <a:buSzPct val="123000"/>
              <a:buChar char="-"/>
            </a:pPr>
            <a:r>
              <a:t>AWS Solution Architect - Associate</a:t>
            </a:r>
          </a:p>
        </p:txBody>
      </p:sp>
      <p:pic>
        <p:nvPicPr>
          <p:cNvPr id="222" name="스크린샷 2023-12-11 오후 10.25.33.png" descr="스크린샷 2023-12-11 오후 10.25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1901" y="4455305"/>
            <a:ext cx="9499601" cy="309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스크린샷 2023-12-11 오후 10.26.18.png" descr="스크린샷 2023-12-11 오후 10.26.1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27901" y="8096151"/>
            <a:ext cx="7467601" cy="4089401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슬라이드 번호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Experience mat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Experience matters</a:t>
            </a:r>
          </a:p>
        </p:txBody>
      </p:sp>
      <p:sp>
        <p:nvSpPr>
          <p:cNvPr id="227" name="School Activiti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School Activities</a:t>
            </a:r>
          </a:p>
        </p:txBody>
      </p:sp>
      <p:sp>
        <p:nvSpPr>
          <p:cNvPr id="228" name="School Activities…"/>
          <p:cNvSpPr txBox="1"/>
          <p:nvPr/>
        </p:nvSpPr>
        <p:spPr>
          <a:xfrm>
            <a:off x="12167403" y="6249100"/>
            <a:ext cx="11533789" cy="274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45722" indent="-345722">
              <a:buSzPct val="123000"/>
              <a:buChar char="-"/>
            </a:pPr>
            <a:r>
              <a:t>School Activities </a:t>
            </a:r>
          </a:p>
          <a:p>
            <a:pPr lvl="1" marL="955322" indent="-345722">
              <a:buSzPct val="123000"/>
              <a:buChar char="-"/>
            </a:pPr>
            <a:r>
              <a:t>i-Keeper </a:t>
            </a:r>
          </a:p>
          <a:p>
            <a:pPr lvl="2" marL="1564922" indent="-345722">
              <a:buSzPct val="123000"/>
              <a:buChar char="-"/>
            </a:pPr>
            <a:r>
              <a:t>It is active within Information Protection (CERT).</a:t>
            </a:r>
          </a:p>
          <a:p>
            <a:pPr lvl="2" marL="1564922" indent="-345722">
              <a:buSzPct val="123000"/>
              <a:buChar char="-"/>
            </a:pPr>
            <a:r>
              <a:t>Conduct research related to digital forensics.</a:t>
            </a:r>
          </a:p>
        </p:txBody>
      </p:sp>
      <p:grpSp>
        <p:nvGrpSpPr>
          <p:cNvPr id="231" name="스크린샷 2023-12-11 오후 10.42.34.png"/>
          <p:cNvGrpSpPr/>
          <p:nvPr/>
        </p:nvGrpSpPr>
        <p:grpSpPr>
          <a:xfrm>
            <a:off x="789783" y="4187488"/>
            <a:ext cx="7303472" cy="4160281"/>
            <a:chOff x="0" y="0"/>
            <a:chExt cx="7303471" cy="4160279"/>
          </a:xfrm>
        </p:grpSpPr>
        <p:pic>
          <p:nvPicPr>
            <p:cNvPr id="230" name="스크린샷 2023-12-11 오후 10.42.34.png" descr="스크린샷 2023-12-11 오후 10.42.34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7049472" cy="383008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29" name="스크린샷 2023-12-11 오후 10.42.34.png" descr="스크린샷 2023-12-11 오후 10.42.34.pn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7303472" cy="4160280"/>
            </a:xfrm>
            <a:prstGeom prst="rect">
              <a:avLst/>
            </a:prstGeom>
            <a:effectLst/>
          </p:spPr>
        </p:pic>
      </p:grpSp>
      <p:grpSp>
        <p:nvGrpSpPr>
          <p:cNvPr id="234" name="스크린샷 2023-12-11 오후 10.43.00.png"/>
          <p:cNvGrpSpPr/>
          <p:nvPr/>
        </p:nvGrpSpPr>
        <p:grpSpPr>
          <a:xfrm>
            <a:off x="3756576" y="7952377"/>
            <a:ext cx="7303473" cy="3639914"/>
            <a:chOff x="0" y="0"/>
            <a:chExt cx="7303471" cy="3639913"/>
          </a:xfrm>
        </p:grpSpPr>
        <p:pic>
          <p:nvPicPr>
            <p:cNvPr id="233" name="스크린샷 2023-12-11 오후 10.43.00.png" descr="스크린샷 2023-12-11 오후 10.43.00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7000" y="88900"/>
              <a:ext cx="7049472" cy="330971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32" name="스크린샷 2023-12-11 오후 10.43.00.png" descr="스크린샷 2023-12-11 오후 10.43.00.png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7303472" cy="3639914"/>
            </a:xfrm>
            <a:prstGeom prst="rect">
              <a:avLst/>
            </a:prstGeom>
            <a:effectLst/>
          </p:spPr>
        </p:pic>
      </p:grpSp>
      <p:sp>
        <p:nvSpPr>
          <p:cNvPr id="235" name="슬라이드 번호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FFFFFF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나눔고딕"/>
            <a:ea typeface="나눔고딕"/>
            <a:cs typeface="나눔고딕"/>
            <a:sym typeface="나눔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나눔고딕"/>
            <a:ea typeface="나눔고딕"/>
            <a:cs typeface="나눔고딕"/>
            <a:sym typeface="나눔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